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56" r:id="rId5"/>
    <p:sldId id="257" r:id="rId6"/>
    <p:sldId id="258" r:id="rId7"/>
    <p:sldId id="260" r:id="rId8"/>
    <p:sldId id="259" r:id="rId9"/>
    <p:sldId id="263" r:id="rId10"/>
    <p:sldId id="262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3365" autoAdjust="0"/>
    <p:restoredTop sz="93447" autoAdjust="0"/>
  </p:normalViewPr>
  <p:slideViewPr>
    <p:cSldViewPr snapToGrid="0">
      <p:cViewPr>
        <p:scale>
          <a:sx n="100" d="100"/>
          <a:sy n="100" d="100"/>
        </p:scale>
        <p:origin x="48" y="-1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6AEA28-F077-487A-838B-9AEF06239BD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0B45C0D4-0D66-4231-8975-4F55DDFB4988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Classification</a:t>
          </a:r>
          <a:endParaRPr lang="en-IN" dirty="0"/>
        </a:p>
      </dgm:t>
    </dgm:pt>
    <dgm:pt modelId="{76416164-177B-4A14-9952-D27F66CFE8C7}" type="parTrans" cxnId="{500A06D7-CAE9-4CF4-A095-344E23D81AA4}">
      <dgm:prSet/>
      <dgm:spPr/>
      <dgm:t>
        <a:bodyPr/>
        <a:lstStyle/>
        <a:p>
          <a:endParaRPr lang="en-IN"/>
        </a:p>
      </dgm:t>
    </dgm:pt>
    <dgm:pt modelId="{DDE274BF-5B29-444F-8F31-423D9F4A63FB}" type="sibTrans" cxnId="{500A06D7-CAE9-4CF4-A095-344E23D81AA4}">
      <dgm:prSet/>
      <dgm:spPr/>
      <dgm:t>
        <a:bodyPr/>
        <a:lstStyle/>
        <a:p>
          <a:endParaRPr lang="en-IN"/>
        </a:p>
      </dgm:t>
    </dgm:pt>
    <dgm:pt modelId="{CED27553-1559-4936-9653-07F223157F76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Regression</a:t>
          </a:r>
          <a:endParaRPr lang="en-IN" dirty="0"/>
        </a:p>
      </dgm:t>
    </dgm:pt>
    <dgm:pt modelId="{1FF0D502-B5DD-4C17-806E-CFE56F34F46D}" type="parTrans" cxnId="{936A2BBB-A7D9-4B4C-8F7A-7A969DE15126}">
      <dgm:prSet/>
      <dgm:spPr/>
      <dgm:t>
        <a:bodyPr/>
        <a:lstStyle/>
        <a:p>
          <a:endParaRPr lang="en-IN"/>
        </a:p>
      </dgm:t>
    </dgm:pt>
    <dgm:pt modelId="{6C906BE8-036D-4B79-BDA3-CE90E9130E08}" type="sibTrans" cxnId="{936A2BBB-A7D9-4B4C-8F7A-7A969DE15126}">
      <dgm:prSet/>
      <dgm:spPr/>
      <dgm:t>
        <a:bodyPr/>
        <a:lstStyle/>
        <a:p>
          <a:endParaRPr lang="en-IN"/>
        </a:p>
      </dgm:t>
    </dgm:pt>
    <dgm:pt modelId="{7D39B45E-230D-4A00-9523-CE0893D5904B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Time Series</a:t>
          </a:r>
          <a:endParaRPr lang="en-IN" dirty="0"/>
        </a:p>
      </dgm:t>
    </dgm:pt>
    <dgm:pt modelId="{FFC504FA-5384-4539-91E1-AB320AC44A1D}" type="parTrans" cxnId="{B351C6F5-FA13-4112-89D2-FDDD51C6539A}">
      <dgm:prSet/>
      <dgm:spPr/>
      <dgm:t>
        <a:bodyPr/>
        <a:lstStyle/>
        <a:p>
          <a:endParaRPr lang="en-IN"/>
        </a:p>
      </dgm:t>
    </dgm:pt>
    <dgm:pt modelId="{098E8B9B-4851-473F-B295-9AF749AC12A5}" type="sibTrans" cxnId="{B351C6F5-FA13-4112-89D2-FDDD51C6539A}">
      <dgm:prSet/>
      <dgm:spPr/>
      <dgm:t>
        <a:bodyPr/>
        <a:lstStyle/>
        <a:p>
          <a:endParaRPr lang="en-IN"/>
        </a:p>
      </dgm:t>
    </dgm:pt>
    <dgm:pt modelId="{0475F8C8-13B4-4BF4-97BA-AAE2FDB4D63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Clustering </a:t>
          </a:r>
          <a:endParaRPr lang="en-IN" dirty="0"/>
        </a:p>
      </dgm:t>
    </dgm:pt>
    <dgm:pt modelId="{5C0679E6-B867-4A37-87DE-0ED54CC1ADA8}" type="parTrans" cxnId="{D30BE3D0-82D0-475C-A691-3BF70FB38CED}">
      <dgm:prSet/>
      <dgm:spPr/>
      <dgm:t>
        <a:bodyPr/>
        <a:lstStyle/>
        <a:p>
          <a:endParaRPr lang="en-IN"/>
        </a:p>
      </dgm:t>
    </dgm:pt>
    <dgm:pt modelId="{F1913B45-DD42-4515-8B7F-1BE246038CDD}" type="sibTrans" cxnId="{D30BE3D0-82D0-475C-A691-3BF70FB38CED}">
      <dgm:prSet/>
      <dgm:spPr/>
      <dgm:t>
        <a:bodyPr/>
        <a:lstStyle/>
        <a:p>
          <a:endParaRPr lang="en-IN"/>
        </a:p>
      </dgm:t>
    </dgm:pt>
    <dgm:pt modelId="{27C19228-8158-4361-A705-76BFE5CC5977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Anomaly Detection</a:t>
          </a:r>
          <a:endParaRPr lang="en-IN" dirty="0"/>
        </a:p>
      </dgm:t>
    </dgm:pt>
    <dgm:pt modelId="{14C3C84D-E8E2-40AE-AAA8-AE48FBE65F1D}" type="parTrans" cxnId="{280559B6-9F49-4479-B5DB-570802CC3996}">
      <dgm:prSet/>
      <dgm:spPr/>
      <dgm:t>
        <a:bodyPr/>
        <a:lstStyle/>
        <a:p>
          <a:endParaRPr lang="en-IN"/>
        </a:p>
      </dgm:t>
    </dgm:pt>
    <dgm:pt modelId="{A85C629B-3E7F-4A6D-94AC-EE8B12746E29}" type="sibTrans" cxnId="{280559B6-9F49-4479-B5DB-570802CC3996}">
      <dgm:prSet/>
      <dgm:spPr/>
      <dgm:t>
        <a:bodyPr/>
        <a:lstStyle/>
        <a:p>
          <a:endParaRPr lang="en-IN"/>
        </a:p>
      </dgm:t>
    </dgm:pt>
    <dgm:pt modelId="{F9037C30-7000-4E85-A9DC-9B0C7060F42A}" type="pres">
      <dgm:prSet presAssocID="{976AEA28-F077-487A-838B-9AEF06239BD8}" presName="linear" presStyleCnt="0">
        <dgm:presLayoutVars>
          <dgm:animLvl val="lvl"/>
          <dgm:resizeHandles val="exact"/>
        </dgm:presLayoutVars>
      </dgm:prSet>
      <dgm:spPr/>
    </dgm:pt>
    <dgm:pt modelId="{345ADA31-65B2-4F94-BC97-85C6134C9A83}" type="pres">
      <dgm:prSet presAssocID="{0B45C0D4-0D66-4231-8975-4F55DDFB498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A5744BB-FF26-4F5B-ADFE-0F49509672E5}" type="pres">
      <dgm:prSet presAssocID="{DDE274BF-5B29-444F-8F31-423D9F4A63FB}" presName="spacer" presStyleCnt="0"/>
      <dgm:spPr/>
    </dgm:pt>
    <dgm:pt modelId="{CAD402CF-7896-4EA6-AE9F-34B789495610}" type="pres">
      <dgm:prSet presAssocID="{CED27553-1559-4936-9653-07F223157F7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5A0A294-6BD8-4B51-9ACC-1378C6118BDD}" type="pres">
      <dgm:prSet presAssocID="{6C906BE8-036D-4B79-BDA3-CE90E9130E08}" presName="spacer" presStyleCnt="0"/>
      <dgm:spPr/>
    </dgm:pt>
    <dgm:pt modelId="{46AAA3BC-83FF-44E7-832D-52CCF3FED04A}" type="pres">
      <dgm:prSet presAssocID="{7D39B45E-230D-4A00-9523-CE0893D5904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3BEA26B-AF86-40B0-8046-70A71CB28659}" type="pres">
      <dgm:prSet presAssocID="{098E8B9B-4851-473F-B295-9AF749AC12A5}" presName="spacer" presStyleCnt="0"/>
      <dgm:spPr/>
    </dgm:pt>
    <dgm:pt modelId="{16CABF15-B338-49DF-91C8-2B1B8AE944FA}" type="pres">
      <dgm:prSet presAssocID="{0475F8C8-13B4-4BF4-97BA-AAE2FDB4D63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B2C7110-88AD-427C-BBBA-A0A51F1D0BD5}" type="pres">
      <dgm:prSet presAssocID="{F1913B45-DD42-4515-8B7F-1BE246038CDD}" presName="spacer" presStyleCnt="0"/>
      <dgm:spPr/>
    </dgm:pt>
    <dgm:pt modelId="{947028D5-8311-4015-A175-FAEC01CDBC72}" type="pres">
      <dgm:prSet presAssocID="{27C19228-8158-4361-A705-76BFE5CC597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6BD2A112-F3A8-404A-9531-10019D2B5914}" type="presOf" srcId="{976AEA28-F077-487A-838B-9AEF06239BD8}" destId="{F9037C30-7000-4E85-A9DC-9B0C7060F42A}" srcOrd="0" destOrd="0" presId="urn:microsoft.com/office/officeart/2005/8/layout/vList2"/>
    <dgm:cxn modelId="{03FEF012-C49C-40DE-AC9F-609482AA55B3}" type="presOf" srcId="{CED27553-1559-4936-9653-07F223157F76}" destId="{CAD402CF-7896-4EA6-AE9F-34B789495610}" srcOrd="0" destOrd="0" presId="urn:microsoft.com/office/officeart/2005/8/layout/vList2"/>
    <dgm:cxn modelId="{F460EF1E-A909-4A57-A576-B1C73594E246}" type="presOf" srcId="{0475F8C8-13B4-4BF4-97BA-AAE2FDB4D63E}" destId="{16CABF15-B338-49DF-91C8-2B1B8AE944FA}" srcOrd="0" destOrd="0" presId="urn:microsoft.com/office/officeart/2005/8/layout/vList2"/>
    <dgm:cxn modelId="{478F915B-D117-423A-8055-78C481CAA2E4}" type="presOf" srcId="{27C19228-8158-4361-A705-76BFE5CC5977}" destId="{947028D5-8311-4015-A175-FAEC01CDBC72}" srcOrd="0" destOrd="0" presId="urn:microsoft.com/office/officeart/2005/8/layout/vList2"/>
    <dgm:cxn modelId="{52AFD045-91E5-4FB2-9B23-2C2A591F7F54}" type="presOf" srcId="{0B45C0D4-0D66-4231-8975-4F55DDFB4988}" destId="{345ADA31-65B2-4F94-BC97-85C6134C9A83}" srcOrd="0" destOrd="0" presId="urn:microsoft.com/office/officeart/2005/8/layout/vList2"/>
    <dgm:cxn modelId="{45013069-92A3-41D2-BA57-C17AF903B371}" type="presOf" srcId="{7D39B45E-230D-4A00-9523-CE0893D5904B}" destId="{46AAA3BC-83FF-44E7-832D-52CCF3FED04A}" srcOrd="0" destOrd="0" presId="urn:microsoft.com/office/officeart/2005/8/layout/vList2"/>
    <dgm:cxn modelId="{280559B6-9F49-4479-B5DB-570802CC3996}" srcId="{976AEA28-F077-487A-838B-9AEF06239BD8}" destId="{27C19228-8158-4361-A705-76BFE5CC5977}" srcOrd="4" destOrd="0" parTransId="{14C3C84D-E8E2-40AE-AAA8-AE48FBE65F1D}" sibTransId="{A85C629B-3E7F-4A6D-94AC-EE8B12746E29}"/>
    <dgm:cxn modelId="{936A2BBB-A7D9-4B4C-8F7A-7A969DE15126}" srcId="{976AEA28-F077-487A-838B-9AEF06239BD8}" destId="{CED27553-1559-4936-9653-07F223157F76}" srcOrd="1" destOrd="0" parTransId="{1FF0D502-B5DD-4C17-806E-CFE56F34F46D}" sibTransId="{6C906BE8-036D-4B79-BDA3-CE90E9130E08}"/>
    <dgm:cxn modelId="{D30BE3D0-82D0-475C-A691-3BF70FB38CED}" srcId="{976AEA28-F077-487A-838B-9AEF06239BD8}" destId="{0475F8C8-13B4-4BF4-97BA-AAE2FDB4D63E}" srcOrd="3" destOrd="0" parTransId="{5C0679E6-B867-4A37-87DE-0ED54CC1ADA8}" sibTransId="{F1913B45-DD42-4515-8B7F-1BE246038CDD}"/>
    <dgm:cxn modelId="{500A06D7-CAE9-4CF4-A095-344E23D81AA4}" srcId="{976AEA28-F077-487A-838B-9AEF06239BD8}" destId="{0B45C0D4-0D66-4231-8975-4F55DDFB4988}" srcOrd="0" destOrd="0" parTransId="{76416164-177B-4A14-9952-D27F66CFE8C7}" sibTransId="{DDE274BF-5B29-444F-8F31-423D9F4A63FB}"/>
    <dgm:cxn modelId="{B351C6F5-FA13-4112-89D2-FDDD51C6539A}" srcId="{976AEA28-F077-487A-838B-9AEF06239BD8}" destId="{7D39B45E-230D-4A00-9523-CE0893D5904B}" srcOrd="2" destOrd="0" parTransId="{FFC504FA-5384-4539-91E1-AB320AC44A1D}" sibTransId="{098E8B9B-4851-473F-B295-9AF749AC12A5}"/>
    <dgm:cxn modelId="{99501C7A-19DA-4764-BEC2-61D2E188F29F}" type="presParOf" srcId="{F9037C30-7000-4E85-A9DC-9B0C7060F42A}" destId="{345ADA31-65B2-4F94-BC97-85C6134C9A83}" srcOrd="0" destOrd="0" presId="urn:microsoft.com/office/officeart/2005/8/layout/vList2"/>
    <dgm:cxn modelId="{C0C2739B-0F85-4CC1-A4AC-2A62CCF249A4}" type="presParOf" srcId="{F9037C30-7000-4E85-A9DC-9B0C7060F42A}" destId="{DA5744BB-FF26-4F5B-ADFE-0F49509672E5}" srcOrd="1" destOrd="0" presId="urn:microsoft.com/office/officeart/2005/8/layout/vList2"/>
    <dgm:cxn modelId="{0C8430F5-FFAF-4C77-A99C-655FECFBE995}" type="presParOf" srcId="{F9037C30-7000-4E85-A9DC-9B0C7060F42A}" destId="{CAD402CF-7896-4EA6-AE9F-34B789495610}" srcOrd="2" destOrd="0" presId="urn:microsoft.com/office/officeart/2005/8/layout/vList2"/>
    <dgm:cxn modelId="{262E4E4D-3968-431F-86B5-EE4C296ED14A}" type="presParOf" srcId="{F9037C30-7000-4E85-A9DC-9B0C7060F42A}" destId="{C5A0A294-6BD8-4B51-9ACC-1378C6118BDD}" srcOrd="3" destOrd="0" presId="urn:microsoft.com/office/officeart/2005/8/layout/vList2"/>
    <dgm:cxn modelId="{EE813461-F654-4183-9FDE-9EF68E39D557}" type="presParOf" srcId="{F9037C30-7000-4E85-A9DC-9B0C7060F42A}" destId="{46AAA3BC-83FF-44E7-832D-52CCF3FED04A}" srcOrd="4" destOrd="0" presId="urn:microsoft.com/office/officeart/2005/8/layout/vList2"/>
    <dgm:cxn modelId="{27A129DF-888B-4681-9F01-D90BADE15AD1}" type="presParOf" srcId="{F9037C30-7000-4E85-A9DC-9B0C7060F42A}" destId="{33BEA26B-AF86-40B0-8046-70A71CB28659}" srcOrd="5" destOrd="0" presId="urn:microsoft.com/office/officeart/2005/8/layout/vList2"/>
    <dgm:cxn modelId="{1EBE45C5-1D9F-4F1B-AF20-FB5072115517}" type="presParOf" srcId="{F9037C30-7000-4E85-A9DC-9B0C7060F42A}" destId="{16CABF15-B338-49DF-91C8-2B1B8AE944FA}" srcOrd="6" destOrd="0" presId="urn:microsoft.com/office/officeart/2005/8/layout/vList2"/>
    <dgm:cxn modelId="{E578D935-3F6A-4F3C-93A6-0211D86426FA}" type="presParOf" srcId="{F9037C30-7000-4E85-A9DC-9B0C7060F42A}" destId="{EB2C7110-88AD-427C-BBBA-A0A51F1D0BD5}" srcOrd="7" destOrd="0" presId="urn:microsoft.com/office/officeart/2005/8/layout/vList2"/>
    <dgm:cxn modelId="{697D2766-58F1-427B-857D-BCCC40922AE1}" type="presParOf" srcId="{F9037C30-7000-4E85-A9DC-9B0C7060F42A}" destId="{947028D5-8311-4015-A175-FAEC01CDBC72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5ADA31-65B2-4F94-BC97-85C6134C9A83}">
      <dsp:nvSpPr>
        <dsp:cNvPr id="0" name=""/>
        <dsp:cNvSpPr/>
      </dsp:nvSpPr>
      <dsp:spPr>
        <a:xfrm>
          <a:off x="0" y="60383"/>
          <a:ext cx="6245265" cy="10038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Classification</a:t>
          </a:r>
          <a:endParaRPr lang="en-IN" sz="3900" kern="1200" dirty="0"/>
        </a:p>
      </dsp:txBody>
      <dsp:txXfrm>
        <a:off x="49004" y="109387"/>
        <a:ext cx="6147257" cy="905852"/>
      </dsp:txXfrm>
    </dsp:sp>
    <dsp:sp modelId="{CAD402CF-7896-4EA6-AE9F-34B789495610}">
      <dsp:nvSpPr>
        <dsp:cNvPr id="0" name=""/>
        <dsp:cNvSpPr/>
      </dsp:nvSpPr>
      <dsp:spPr>
        <a:xfrm>
          <a:off x="0" y="1176563"/>
          <a:ext cx="6245265" cy="1003860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Regression</a:t>
          </a:r>
          <a:endParaRPr lang="en-IN" sz="3900" kern="1200" dirty="0"/>
        </a:p>
      </dsp:txBody>
      <dsp:txXfrm>
        <a:off x="49004" y="1225567"/>
        <a:ext cx="6147257" cy="905852"/>
      </dsp:txXfrm>
    </dsp:sp>
    <dsp:sp modelId="{46AAA3BC-83FF-44E7-832D-52CCF3FED04A}">
      <dsp:nvSpPr>
        <dsp:cNvPr id="0" name=""/>
        <dsp:cNvSpPr/>
      </dsp:nvSpPr>
      <dsp:spPr>
        <a:xfrm>
          <a:off x="0" y="2292743"/>
          <a:ext cx="6245265" cy="100386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Time Series</a:t>
          </a:r>
          <a:endParaRPr lang="en-IN" sz="3900" kern="1200" dirty="0"/>
        </a:p>
      </dsp:txBody>
      <dsp:txXfrm>
        <a:off x="49004" y="2341747"/>
        <a:ext cx="6147257" cy="905852"/>
      </dsp:txXfrm>
    </dsp:sp>
    <dsp:sp modelId="{16CABF15-B338-49DF-91C8-2B1B8AE944FA}">
      <dsp:nvSpPr>
        <dsp:cNvPr id="0" name=""/>
        <dsp:cNvSpPr/>
      </dsp:nvSpPr>
      <dsp:spPr>
        <a:xfrm>
          <a:off x="0" y="3408923"/>
          <a:ext cx="6245265" cy="1003860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Clustering </a:t>
          </a:r>
          <a:endParaRPr lang="en-IN" sz="3900" kern="1200" dirty="0"/>
        </a:p>
      </dsp:txBody>
      <dsp:txXfrm>
        <a:off x="49004" y="3457927"/>
        <a:ext cx="6147257" cy="905852"/>
      </dsp:txXfrm>
    </dsp:sp>
    <dsp:sp modelId="{947028D5-8311-4015-A175-FAEC01CDBC72}">
      <dsp:nvSpPr>
        <dsp:cNvPr id="0" name=""/>
        <dsp:cNvSpPr/>
      </dsp:nvSpPr>
      <dsp:spPr>
        <a:xfrm>
          <a:off x="0" y="4525103"/>
          <a:ext cx="6245265" cy="10038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Anomaly Detection</a:t>
          </a:r>
          <a:endParaRPr lang="en-IN" sz="3900" kern="1200" dirty="0"/>
        </a:p>
      </dsp:txBody>
      <dsp:txXfrm>
        <a:off x="49004" y="4574107"/>
        <a:ext cx="6147257" cy="9058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png>
</file>

<file path=ppt/media/image5.png>
</file>

<file path=ppt/media/image6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BFFA0F-A71F-4589-AC4D-2156240287CB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BC45A-E4F1-4006-9AEE-7AAC7E9CBA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1800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https://pycaret.gitbook.io/docs</a:t>
            </a:r>
          </a:p>
          <a:p>
            <a:r>
              <a:rPr lang="en-US" dirty="0"/>
              <a:t>Dataset: https://github.com/pycaret/datasets/blob/main/meta/common/index.csv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BC45A-E4F1-4006-9AEE-7AAC7E9CBA97}" type="slidenum">
              <a:rPr lang="en-IN" smtClean="0"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0869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https://pycaret.gitbook.io/docs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BC45A-E4F1-4006-9AEE-7AAC7E9CBA97}" type="slidenum">
              <a:rPr lang="en-IN" smtClean="0"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4107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A4FDB-362A-72DD-6EDC-28769E991C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70695C-230C-256C-CE5C-DA0638E04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0347E-2F7A-2C1B-471F-5B5F21109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DC9F0-1D9E-B6A9-A3DC-B2C67D957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911DF-DF2E-FCD6-8DE8-86E06253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8410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38634-115D-9610-F7AA-E7E50154F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090CCE-EADD-A936-2011-240F57F8CA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15475-5FB2-2747-5B14-ADAED6C52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F093A-981E-CACB-CC59-0D321F793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0528D-7DBD-1D01-5C4E-0F1FB209D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1147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2921DC-D9BA-E4BF-A674-7B5826A412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0FA0F0-6BCB-F3D9-3945-0F65C69F16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7322C-DC27-C920-BE70-C581B7D76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F7B88-3815-D4BA-60C4-A5332B0D4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56DE77-7BDE-233B-7BEB-645B57ABB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7380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A27C1-708E-6211-A352-53333FA38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4A1CE-8DA3-1CB7-F961-35E79B24A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C33E9-696F-ABB4-2142-A5ED34F7C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1F58E-A765-BEB3-ED8A-04B64CB7C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ECDB9-7359-9B34-F933-A5146AEA2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2538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9D7C0-F69F-43D6-B7FF-B304053AF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A38640-0169-1BDF-F212-A4F85012C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CE483-917F-B524-552F-BD7452816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38026-26A7-D3F5-C42A-93F5B82D8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738BF-AB47-66EF-BB38-98EAACF1E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7276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35565-585D-C5BB-4E13-1DD217B9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20CB0-7E7D-0179-1846-5237D77D86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579C9-44E1-47E0-6936-EE412A1091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EA9C7E-A41C-BA9F-1CF9-BA73613CD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A3C5AD-7589-65D0-A470-08CBF0EC6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203609-D7F4-1F94-D78C-E9C5ACC33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3170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6AB9-2601-151F-3D16-15FE49CBB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2D762-3921-79C4-2464-C1243E896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A7C7D3-8994-26C1-A61D-D2B5D4CD3A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3E9AA4-DF06-D51A-3759-D68DC7F8D3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6FB41F-1329-0D4D-D533-C791DEAE79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05F78B-BB96-0DC4-A541-898FADBA7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3676DF-D8D6-5B5F-0622-EA013725B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0A0D62-6338-869B-7077-872DA46E8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3285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8D57D-C085-A650-F560-9BD5D1F93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72B0F7-C519-FDDB-9E73-4DEFF40AE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F3A788-E3FA-E94A-AAE0-5600D28F6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D6029A-809C-CEB6-B705-CA516D6A6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6974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6E8220-5CB5-986F-94E9-8B589D5E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37A1B-5E29-1ED9-4363-FB4417199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66427E-D465-81EB-4743-E82357943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091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E6FFD-172D-A766-6782-68006ADAE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754A6-54F9-6C9B-9E3E-09EB62323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6AB9E-3DA9-0FFC-9701-9826FC6850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B13722-0708-2C0C-5A68-2058BFC01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7D8D3F-4BF4-A4D3-9744-858A4A52D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0A1C0-D9C9-61E4-6636-82FA966A5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6269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B7293-BBAA-FA61-BE5D-4D5CC4C71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C5A4B1-9477-EE86-CC77-D02B7D8E46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A38097-7BFC-C417-22FA-766DE72EEB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52EE5-E8FB-BB61-20F9-A15928FAC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D9BA8-2C7E-8F30-8BF1-5AA1C08B2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BBC2E6-1857-4360-F9F5-9128002E7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0519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2C93BD-FC68-3C66-8F63-05CBB5C78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4C729A-A784-9DB0-85F0-7C45950EE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8AC9C-9E10-BC94-7DE1-6B4EFC5FAA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F707AF-D8ED-438F-8B00-654E71955944}" type="datetimeFigureOut">
              <a:rPr lang="en-IN" smtClean="0"/>
              <a:t>20-03-2024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A2AC9-FD6F-AB7A-CC76-9B851D532A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2516E-4B01-B784-8FD4-7466AA3B31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9786D-283A-461F-BE29-7D393CFF9B9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6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ycaret.gitbook.io/docs/learn-pycaret/" TargetMode="External"/><Relationship Id="rId2" Type="http://schemas.openxmlformats.org/officeDocument/2006/relationships/hyperlink" Target="https://pycaret.org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Video 4" descr="Floating Numbers And Letters On Top Of A Book">
            <a:extLst>
              <a:ext uri="{FF2B5EF4-FFF2-40B4-BE49-F238E27FC236}">
                <a16:creationId xmlns:a16="http://schemas.microsoft.com/office/drawing/2014/main" id="{D873072D-344B-2507-4659-4D27D624D3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0556E6D-2901-DFC5-0BD9-C05677D7ABE4}"/>
              </a:ext>
            </a:extLst>
          </p:cNvPr>
          <p:cNvSpPr txBox="1">
            <a:spLocks/>
          </p:cNvSpPr>
          <p:nvPr/>
        </p:nvSpPr>
        <p:spPr>
          <a:xfrm>
            <a:off x="3048" y="981573"/>
            <a:ext cx="4373622" cy="33955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200" dirty="0">
                <a:solidFill>
                  <a:srgbClr val="FFFFFF"/>
                </a:solidFill>
              </a:rPr>
              <a:t>Pycaret -Library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1241AB8-4BE3-34F1-9992-04198A8A6F8C}"/>
              </a:ext>
            </a:extLst>
          </p:cNvPr>
          <p:cNvSpPr txBox="1">
            <a:spLocks/>
          </p:cNvSpPr>
          <p:nvPr/>
        </p:nvSpPr>
        <p:spPr>
          <a:xfrm>
            <a:off x="-989780" y="5539308"/>
            <a:ext cx="6265949" cy="12827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FFFF"/>
                </a:solidFill>
              </a:rPr>
              <a:t>ABHIJEET CHOUDHARI- MSBA’24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B20B4E58-0371-57BF-6024-CE59D3FB3A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" y="4711427"/>
            <a:ext cx="3708938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 Mid-Term Project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026" name="Picture 2" descr="Moez Ali (@moezpycaretorg1) / X">
            <a:extLst>
              <a:ext uri="{FF2B5EF4-FFF2-40B4-BE49-F238E27FC236}">
                <a16:creationId xmlns:a16="http://schemas.microsoft.com/office/drawing/2014/main" id="{6B7614FB-052F-BB7E-52DB-A02406F50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947" y="35511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4B985B0-8130-FEFE-08E1-76EA7F25A56E}"/>
              </a:ext>
            </a:extLst>
          </p:cNvPr>
          <p:cNvSpPr txBox="1"/>
          <p:nvPr/>
        </p:nvSpPr>
        <p:spPr>
          <a:xfrm>
            <a:off x="675486" y="2491127"/>
            <a:ext cx="2935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</a:t>
            </a:r>
            <a:r>
              <a:rPr lang="en-US" b="1" i="1" dirty="0">
                <a:solidFill>
                  <a:schemeClr val="bg1"/>
                </a:solidFill>
                <a:latin typeface="+mj-lt"/>
              </a:rPr>
              <a:t>Moez Ali </a:t>
            </a:r>
            <a:r>
              <a:rPr lang="en-US" i="1" dirty="0">
                <a:solidFill>
                  <a:schemeClr val="bg1"/>
                </a:solidFill>
                <a:latin typeface="+mj-lt"/>
              </a:rPr>
              <a:t>(Creator of Pycaret)</a:t>
            </a:r>
            <a:endParaRPr lang="en-IN" i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5631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E59F1-5498-4F99-73D4-AF9B1CC44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en-US" sz="3200" b="1" dirty="0"/>
              <a:t>Why PyCaret </a:t>
            </a:r>
            <a:r>
              <a:rPr lang="en-US" sz="3200" dirty="0"/>
              <a:t>?</a:t>
            </a:r>
            <a:endParaRPr lang="en-IN" sz="3200" dirty="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FB09D8B3-F155-3BE1-8DB3-E76DA0F73E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45" r="44817" b="-1"/>
          <a:stretch/>
        </p:blipFill>
        <p:spPr>
          <a:xfrm>
            <a:off x="0" y="10"/>
            <a:ext cx="5151179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BF915-C278-092F-1A46-A4372E739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4480" y="1971040"/>
            <a:ext cx="6746240" cy="41713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300" b="1" i="1" dirty="0">
                <a:effectLst/>
              </a:rPr>
              <a:t>It exponentially speeds up the experiment cycle and makes you more productive with big-data analytics and the decision-making process for </a:t>
            </a:r>
            <a:r>
              <a:rPr lang="en-US" sz="1300" b="1" i="1" dirty="0">
                <a:solidFill>
                  <a:schemeClr val="accent1"/>
                </a:solidFill>
                <a:effectLst/>
              </a:rPr>
              <a:t>CITIZEN DATA SCIENTIST </a:t>
            </a:r>
          </a:p>
          <a:p>
            <a:pPr marL="0" indent="0">
              <a:buNone/>
            </a:pPr>
            <a:endParaRPr lang="en-IN" sz="1300" b="1" i="1" dirty="0">
              <a:effectLst/>
            </a:endParaRPr>
          </a:p>
          <a:p>
            <a:pPr marL="0" indent="0">
              <a:buNone/>
            </a:pPr>
            <a:r>
              <a:rPr lang="en-IN" sz="1300" b="1" i="1" dirty="0">
                <a:effectLst/>
              </a:rPr>
              <a:t>                                                             </a:t>
            </a:r>
            <a:r>
              <a:rPr lang="en-IN" sz="2000" b="1" i="1" dirty="0">
                <a:effectLst/>
              </a:rPr>
              <a:t>How?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1300" b="0" i="0" dirty="0">
                <a:effectLst/>
              </a:rPr>
              <a:t>open-source, </a:t>
            </a:r>
            <a:r>
              <a:rPr lang="en-IN" sz="1300" b="1" i="0" dirty="0">
                <a:effectLst/>
              </a:rPr>
              <a:t>low-code 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300" b="1" i="0" dirty="0">
                <a:effectLst/>
              </a:rPr>
              <a:t> machine learning library </a:t>
            </a:r>
            <a:r>
              <a:rPr lang="en-US" sz="1300" i="0" dirty="0">
                <a:effectLst/>
              </a:rPr>
              <a:t>in Python</a:t>
            </a:r>
            <a:endParaRPr lang="en-IN" sz="1300" dirty="0"/>
          </a:p>
          <a:p>
            <a:pPr>
              <a:buFont typeface="Wingdings" panose="05000000000000000000" pitchFamily="2" charset="2"/>
              <a:buChar char="ü"/>
            </a:pPr>
            <a:r>
              <a:rPr lang="en-IN" sz="1300" b="1" dirty="0"/>
              <a:t>Automation </a:t>
            </a:r>
            <a:r>
              <a:rPr lang="en-IN" sz="1300" dirty="0"/>
              <a:t>of end-to-end </a:t>
            </a:r>
            <a:r>
              <a:rPr lang="en-IN" sz="1300" b="1" dirty="0"/>
              <a:t>Workflow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kumimoji="0" lang="en-US" altLang="en-US" sz="1300" b="1" i="0" u="none" strike="noStrike" cap="none" normalizeH="0" baseline="0" dirty="0">
                <a:ln>
                  <a:noFill/>
                </a:ln>
                <a:effectLst/>
              </a:rPr>
              <a:t>Python wrapper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effectLst/>
              </a:rPr>
              <a:t>around several machine learning libraries and frameworks, such as sci-kit-learn, XG Boost, Light GBM,etc</a:t>
            </a:r>
          </a:p>
          <a:p>
            <a:pPr marL="0" indent="0">
              <a:buNone/>
            </a:pPr>
            <a:endParaRPr lang="en-IN" sz="1300" b="1" dirty="0"/>
          </a:p>
          <a:p>
            <a:pPr marL="0" indent="0">
              <a:buNone/>
            </a:pPr>
            <a:r>
              <a:rPr lang="en-US" sz="1300" b="0" i="1" dirty="0">
                <a:effectLst/>
              </a:rPr>
              <a:t>PyCaret is an alternate low-code library that can be used to replace hundreds of lines of code with a few lines only. This makes experiments exponentially fast and efficient. </a:t>
            </a:r>
            <a:endParaRPr lang="en-IN" sz="1300" i="1" dirty="0"/>
          </a:p>
        </p:txBody>
      </p:sp>
    </p:spTree>
    <p:extLst>
      <p:ext uri="{BB962C8B-B14F-4D97-AF65-F5344CB8AC3E}">
        <p14:creationId xmlns:p14="http://schemas.microsoft.com/office/powerpoint/2010/main" val="4058924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FDB24A-F81E-7646-17C3-DB2B5C192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the ML Life Cycle?</a:t>
            </a:r>
          </a:p>
        </p:txBody>
      </p:sp>
      <p:pic>
        <p:nvPicPr>
          <p:cNvPr id="2050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46E4ED1-AC58-D85E-31C8-0F01E752755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1419053"/>
            <a:ext cx="6780700" cy="4017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3741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8E4D7A-7A27-20C4-A087-101998F6F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US" sz="6800" b="0" i="0" dirty="0">
                <a:effectLst/>
                <a:latin typeface="__Inter_46a1ea"/>
              </a:rPr>
              <a:t>Machine Learning use-cases supported in PyCaret</a:t>
            </a:r>
            <a:endParaRPr lang="en-IN" sz="68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C867571-9022-BA33-0772-48E6A96EC4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9639801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2727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BEA1E-1FCA-9EAA-DF68-F6A5CEE3E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87" y="49473"/>
            <a:ext cx="10515600" cy="1325563"/>
          </a:xfrm>
        </p:spPr>
        <p:txBody>
          <a:bodyPr/>
          <a:lstStyle/>
          <a:p>
            <a:r>
              <a:rPr lang="en-US" dirty="0"/>
              <a:t>Regression Module-Use Case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5CD777F-D40B-2037-AB3A-29F325999A26}"/>
              </a:ext>
            </a:extLst>
          </p:cNvPr>
          <p:cNvSpPr/>
          <p:nvPr/>
        </p:nvSpPr>
        <p:spPr>
          <a:xfrm>
            <a:off x="504988" y="1276241"/>
            <a:ext cx="11436456" cy="559823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36B526-7D29-B305-7322-9CCDC15B87A9}"/>
              </a:ext>
            </a:extLst>
          </p:cNvPr>
          <p:cNvSpPr txBox="1"/>
          <p:nvPr/>
        </p:nvSpPr>
        <p:spPr>
          <a:xfrm>
            <a:off x="838200" y="1342234"/>
            <a:ext cx="9405535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/>
              <a:t>ML Problem Statement: Regression model on Insurance Premium prediction- Supervised Learning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E7182F-A054-9514-2C72-7358EFE88E99}"/>
              </a:ext>
            </a:extLst>
          </p:cNvPr>
          <p:cNvSpPr/>
          <p:nvPr/>
        </p:nvSpPr>
        <p:spPr>
          <a:xfrm>
            <a:off x="-631878" y="2000250"/>
            <a:ext cx="11436455" cy="44279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73F5CB9-77FB-FCFA-EE80-17DD866A24F8}"/>
              </a:ext>
            </a:extLst>
          </p:cNvPr>
          <p:cNvSpPr txBox="1">
            <a:spLocks/>
          </p:cNvSpPr>
          <p:nvPr/>
        </p:nvSpPr>
        <p:spPr>
          <a:xfrm>
            <a:off x="574729" y="2288570"/>
            <a:ext cx="10515600" cy="4051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300" b="1" i="1" dirty="0"/>
              <a:t>Functions Used as Python Code</a:t>
            </a:r>
          </a:p>
          <a:p>
            <a:pPr marL="0" indent="0">
              <a:buNone/>
            </a:pPr>
            <a:r>
              <a:rPr lang="en-US" sz="2100" i="1" dirty="0">
                <a:solidFill>
                  <a:schemeClr val="accent6">
                    <a:lumMod val="75000"/>
                  </a:schemeClr>
                </a:solidFill>
              </a:rPr>
              <a:t>Setup the data for Model development</a:t>
            </a:r>
          </a:p>
          <a:p>
            <a:pPr marL="0" indent="0">
              <a:buNone/>
            </a:pPr>
            <a:r>
              <a:rPr lang="en-IN" sz="1800" dirty="0">
                <a:solidFill>
                  <a:srgbClr val="000000"/>
                </a:solidFill>
                <a:latin typeface="Courier New" panose="02070309020205020404" pitchFamily="49" charset="0"/>
              </a:rPr>
              <a:t>#from pycaret.regression import *</a:t>
            </a:r>
          </a:p>
          <a:p>
            <a:pPr marL="0" indent="0">
              <a:buNone/>
            </a:pPr>
            <a:r>
              <a:rPr lang="en-IN" sz="1800" dirty="0">
                <a:solidFill>
                  <a:srgbClr val="000000"/>
                </a:solidFill>
                <a:latin typeface="Courier New" panose="02070309020205020404" pitchFamily="49" charset="0"/>
              </a:rPr>
              <a:t># s = setup(data, target = 'charges', session_id = 145, log_experiment= True, normalize= True, experiment_name= 'insuranceRun’)</a:t>
            </a:r>
          </a:p>
          <a:p>
            <a:pPr marL="0" indent="0">
              <a:buNone/>
            </a:pPr>
            <a:r>
              <a:rPr lang="en-IN" sz="2100" i="1" dirty="0">
                <a:solidFill>
                  <a:schemeClr val="accent6">
                    <a:lumMod val="75000"/>
                  </a:schemeClr>
                </a:solidFill>
              </a:rPr>
              <a:t>compare baseline models</a:t>
            </a:r>
          </a:p>
          <a:p>
            <a:pPr marL="0" indent="0">
              <a:buNone/>
            </a:pPr>
            <a:r>
              <a:rPr lang="en-IN" sz="1300" dirty="0">
                <a:solidFill>
                  <a:srgbClr val="000000"/>
                </a:solidFill>
                <a:latin typeface="Courier New" panose="02070309020205020404" pitchFamily="49" charset="0"/>
              </a:rPr>
              <a:t># </a:t>
            </a:r>
            <a:r>
              <a:rPr lang="en-IN" sz="2100" dirty="0">
                <a:solidFill>
                  <a:srgbClr val="000000"/>
                </a:solidFill>
                <a:latin typeface="Courier New" panose="02070309020205020404" pitchFamily="49" charset="0"/>
              </a:rPr>
              <a:t>best = compare_models()</a:t>
            </a:r>
          </a:p>
          <a:p>
            <a:pPr marL="0" indent="0">
              <a:buNone/>
            </a:pPr>
            <a:r>
              <a:rPr lang="en-US" sz="2100" i="1" dirty="0">
                <a:solidFill>
                  <a:schemeClr val="accent6">
                    <a:lumMod val="75000"/>
                  </a:schemeClr>
                </a:solidFill>
              </a:rPr>
              <a:t>check ML logs</a:t>
            </a:r>
          </a:p>
          <a:p>
            <a:pPr marL="0" indent="0">
              <a:buNone/>
            </a:pPr>
            <a:r>
              <a:rPr lang="en-US" sz="1300" dirty="0">
                <a:solidFill>
                  <a:srgbClr val="000000"/>
                </a:solidFill>
                <a:latin typeface="Courier New" panose="02070309020205020404" pitchFamily="49" charset="0"/>
              </a:rPr>
              <a:t>#</a:t>
            </a:r>
            <a:r>
              <a:rPr lang="en-US" sz="2100" dirty="0">
                <a:solidFill>
                  <a:srgbClr val="000000"/>
                </a:solidFill>
                <a:latin typeface="Courier New" panose="02070309020205020404" pitchFamily="49" charset="0"/>
              </a:rPr>
              <a:t>InsuranceLog = get_logs()</a:t>
            </a:r>
          </a:p>
          <a:p>
            <a:pPr marL="0" indent="0">
              <a:buNone/>
            </a:pPr>
            <a:r>
              <a:rPr lang="en-US" sz="1300" dirty="0">
                <a:solidFill>
                  <a:srgbClr val="000000"/>
                </a:solidFill>
                <a:latin typeface="Courier New" panose="02070309020205020404" pitchFamily="49" charset="0"/>
              </a:rPr>
              <a:t>#</a:t>
            </a:r>
            <a:r>
              <a:rPr lang="en-US" sz="2100" dirty="0">
                <a:solidFill>
                  <a:srgbClr val="000000"/>
                </a:solidFill>
                <a:latin typeface="Courier New" panose="02070309020205020404" pitchFamily="49" charset="0"/>
              </a:rPr>
              <a:t>pull()</a:t>
            </a:r>
          </a:p>
          <a:p>
            <a:pPr marL="0" indent="0">
              <a:buNone/>
            </a:pPr>
            <a:r>
              <a:rPr lang="en-US" sz="2400" i="1" dirty="0">
                <a:solidFill>
                  <a:schemeClr val="accent6">
                    <a:lumMod val="75000"/>
                  </a:schemeClr>
                </a:solidFill>
              </a:rPr>
              <a:t>Tune the best model among all</a:t>
            </a:r>
          </a:p>
          <a:p>
            <a:pPr marL="0" indent="0">
              <a:buNone/>
            </a:pPr>
            <a:r>
              <a:rPr lang="en-IN" sz="1300" dirty="0">
                <a:solidFill>
                  <a:srgbClr val="000000"/>
                </a:solidFill>
                <a:latin typeface="Courier New" panose="02070309020205020404" pitchFamily="49" charset="0"/>
              </a:rPr>
              <a:t># </a:t>
            </a:r>
            <a:r>
              <a:rPr lang="en-IN" sz="2100" dirty="0">
                <a:solidFill>
                  <a:srgbClr val="000000"/>
                </a:solidFill>
                <a:latin typeface="Courier New" panose="02070309020205020404" pitchFamily="49" charset="0"/>
              </a:rPr>
              <a:t>tunemodel = tune_model(best)</a:t>
            </a:r>
          </a:p>
          <a:p>
            <a:pPr marL="0" indent="0">
              <a:buNone/>
            </a:pPr>
            <a:r>
              <a:rPr lang="en-IN" sz="2400" i="1" dirty="0">
                <a:solidFill>
                  <a:schemeClr val="accent6">
                    <a:lumMod val="75000"/>
                  </a:schemeClr>
                </a:solidFill>
              </a:rPr>
              <a:t>Analyze the best model for the performance using charts</a:t>
            </a:r>
            <a:endParaRPr lang="en-US" sz="2400" i="1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300" dirty="0">
                <a:solidFill>
                  <a:srgbClr val="000000"/>
                </a:solidFill>
                <a:latin typeface="Courier New" panose="02070309020205020404" pitchFamily="49" charset="0"/>
              </a:rPr>
              <a:t># </a:t>
            </a:r>
            <a:r>
              <a:rPr lang="en-US" sz="2100" dirty="0">
                <a:solidFill>
                  <a:srgbClr val="000000"/>
                </a:solidFill>
                <a:latin typeface="Courier New" panose="02070309020205020404" pitchFamily="49" charset="0"/>
              </a:rPr>
              <a:t>plot model(best, plot = 'residuals’)</a:t>
            </a:r>
          </a:p>
          <a:p>
            <a:pPr marL="0" indent="0">
              <a:buNone/>
            </a:pPr>
            <a:r>
              <a:rPr lang="en-US" sz="2400" i="1" dirty="0">
                <a:solidFill>
                  <a:schemeClr val="accent6">
                    <a:lumMod val="75000"/>
                  </a:schemeClr>
                </a:solidFill>
              </a:rPr>
              <a:t>Predict on the test set</a:t>
            </a:r>
          </a:p>
          <a:p>
            <a:pPr marL="0" indent="0">
              <a:buNone/>
            </a:pPr>
            <a:r>
              <a:rPr lang="en-US" sz="1300" dirty="0">
                <a:solidFill>
                  <a:srgbClr val="000000"/>
                </a:solidFill>
                <a:latin typeface="Courier New" panose="02070309020205020404" pitchFamily="49" charset="0"/>
              </a:rPr>
              <a:t># </a:t>
            </a:r>
            <a:r>
              <a:rPr lang="en-US" sz="2100" dirty="0">
                <a:solidFill>
                  <a:srgbClr val="000000"/>
                </a:solidFill>
                <a:latin typeface="Courier New" panose="02070309020205020404" pitchFamily="49" charset="0"/>
              </a:rPr>
              <a:t>holotype = predict_model(best)</a:t>
            </a:r>
          </a:p>
          <a:p>
            <a:pPr marL="0" indent="0">
              <a:buNone/>
            </a:pPr>
            <a:r>
              <a:rPr lang="en-US" sz="2400" i="1" dirty="0">
                <a:solidFill>
                  <a:schemeClr val="accent6">
                    <a:lumMod val="75000"/>
                  </a:schemeClr>
                </a:solidFill>
              </a:rPr>
              <a:t>Save the Model and Experiment </a:t>
            </a:r>
          </a:p>
          <a:p>
            <a:pPr marL="0" indent="0">
              <a:buNone/>
            </a:pPr>
            <a:r>
              <a:rPr lang="en-US" sz="1300" dirty="0">
                <a:solidFill>
                  <a:srgbClr val="000000"/>
                </a:solidFill>
                <a:latin typeface="Courier New" panose="02070309020205020404" pitchFamily="49" charset="0"/>
              </a:rPr>
              <a:t>#</a:t>
            </a:r>
            <a:r>
              <a:rPr lang="en-US" sz="2500" dirty="0">
                <a:solidFill>
                  <a:srgbClr val="000000"/>
                </a:solidFill>
                <a:latin typeface="Courier New" panose="02070309020205020404" pitchFamily="49" charset="0"/>
              </a:rPr>
              <a:t>save_model(best, 'my_first_pipeline’)</a:t>
            </a:r>
          </a:p>
          <a:p>
            <a:pPr marL="0" indent="0">
              <a:buNone/>
            </a:pPr>
            <a:r>
              <a:rPr lang="en-IN" sz="2500" dirty="0">
                <a:solidFill>
                  <a:srgbClr val="000000"/>
                </a:solidFill>
                <a:latin typeface="Courier New" panose="02070309020205020404" pitchFamily="49" charset="0"/>
              </a:rPr>
              <a:t>#save_experiment('insuranceRun')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IN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IN" sz="1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IN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40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6E6A8-BA06-CDD3-EF20-1D31BABEA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F745F-5D8E-56E1-E9F1-1F7E1507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87" y="49473"/>
            <a:ext cx="10515600" cy="1325563"/>
          </a:xfrm>
        </p:spPr>
        <p:txBody>
          <a:bodyPr/>
          <a:lstStyle/>
          <a:p>
            <a:r>
              <a:rPr lang="en-US" dirty="0"/>
              <a:t>Clustering Module-Use Case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158DBF2-E749-459E-CA40-00F911BE1A01}"/>
              </a:ext>
            </a:extLst>
          </p:cNvPr>
          <p:cNvSpPr/>
          <p:nvPr/>
        </p:nvSpPr>
        <p:spPr>
          <a:xfrm>
            <a:off x="504988" y="1276241"/>
            <a:ext cx="11436456" cy="559823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02146C-E5D0-BA38-3852-D6702334E629}"/>
              </a:ext>
            </a:extLst>
          </p:cNvPr>
          <p:cNvSpPr txBox="1"/>
          <p:nvPr/>
        </p:nvSpPr>
        <p:spPr>
          <a:xfrm>
            <a:off x="838200" y="1342234"/>
            <a:ext cx="10976027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/>
              <a:t>ML Problem Statement: Identify the clusters on the Jewelry dataset to segment the customer profile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E16BB1-1996-F42D-BF32-4E7F4AE58E3A}"/>
              </a:ext>
            </a:extLst>
          </p:cNvPr>
          <p:cNvSpPr/>
          <p:nvPr/>
        </p:nvSpPr>
        <p:spPr>
          <a:xfrm>
            <a:off x="377772" y="1902057"/>
            <a:ext cx="11436455" cy="456419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BF2AC32-DD1C-7A41-2EBA-FF9383B5E85A}"/>
              </a:ext>
            </a:extLst>
          </p:cNvPr>
          <p:cNvSpPr txBox="1">
            <a:spLocks/>
          </p:cNvSpPr>
          <p:nvPr/>
        </p:nvSpPr>
        <p:spPr>
          <a:xfrm>
            <a:off x="435244" y="1917878"/>
            <a:ext cx="5345354" cy="4371604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b="1" i="1" dirty="0"/>
              <a:t>Functions Used as Python Code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400" i="1" dirty="0">
                <a:solidFill>
                  <a:schemeClr val="accent6">
                    <a:lumMod val="75000"/>
                  </a:schemeClr>
                </a:solidFill>
              </a:rPr>
              <a:t>Setup the data for Model development</a:t>
            </a:r>
          </a:p>
          <a:p>
            <a:pPr marL="0" indent="0">
              <a:buNone/>
            </a:pPr>
            <a:r>
              <a:rPr lang="en-IN" sz="40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# from</a:t>
            </a:r>
            <a:r>
              <a:rPr lang="en-IN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pycaret.clustering </a:t>
            </a:r>
            <a:r>
              <a:rPr lang="en-IN" sz="40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*</a:t>
            </a:r>
          </a:p>
          <a:p>
            <a:pPr marL="0" indent="0">
              <a:buNone/>
            </a:pPr>
            <a:r>
              <a:rPr lang="en-IN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# s = setup(data_train, session_id = </a:t>
            </a:r>
            <a:r>
              <a:rPr lang="en-IN" sz="4000" b="0" dirty="0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123</a:t>
            </a:r>
            <a:r>
              <a:rPr lang="en-IN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log_experiment= </a:t>
            </a:r>
            <a:r>
              <a:rPr lang="en-IN" sz="40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-IN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normalize= </a:t>
            </a:r>
            <a:r>
              <a:rPr lang="en-IN" sz="40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-IN" sz="25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IN" sz="4400" i="1" dirty="0">
                <a:solidFill>
                  <a:schemeClr val="accent6">
                    <a:lumMod val="75000"/>
                  </a:schemeClr>
                </a:solidFill>
              </a:rPr>
              <a:t>Create Model</a:t>
            </a:r>
          </a:p>
          <a:p>
            <a:pPr marL="0" indent="0">
              <a:buNone/>
            </a:pPr>
            <a:r>
              <a:rPr lang="en-IN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# kmeans = create_model(</a:t>
            </a:r>
            <a:r>
              <a:rPr lang="en-IN" sz="4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'kmeans’</a:t>
            </a:r>
            <a:r>
              <a:rPr lang="en-IN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IN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# kmeans2 = create_model(</a:t>
            </a:r>
            <a:r>
              <a:rPr lang="en-IN" sz="4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'ap'</a:t>
            </a:r>
            <a:r>
              <a:rPr lang="en-IN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IN" sz="4400" i="1" dirty="0">
                <a:solidFill>
                  <a:schemeClr val="accent6">
                    <a:lumMod val="75000"/>
                  </a:schemeClr>
                </a:solidFill>
              </a:rPr>
              <a:t>Evaluate the Model</a:t>
            </a:r>
          </a:p>
          <a:p>
            <a:pPr marL="0" indent="0">
              <a:buNone/>
            </a:pPr>
            <a:r>
              <a:rPr lang="en-IN" sz="3600" i="1" dirty="0">
                <a:solidFill>
                  <a:schemeClr val="accent6">
                    <a:lumMod val="75000"/>
                  </a:schemeClr>
                </a:solidFill>
              </a:rPr>
              <a:t>Cluster = 4</a:t>
            </a:r>
          </a:p>
          <a:p>
            <a:pPr marL="0" indent="0">
              <a:buNone/>
            </a:pPr>
            <a:r>
              <a:rPr lang="en-IN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# Evaluate_model(kmeans)</a:t>
            </a:r>
          </a:p>
          <a:p>
            <a:pPr marL="0" indent="0">
              <a:buNone/>
            </a:pPr>
            <a:r>
              <a:rPr lang="en-IN" sz="4000" dirty="0">
                <a:solidFill>
                  <a:srgbClr val="000000"/>
                </a:solidFill>
                <a:latin typeface="Courier New" panose="02070309020205020404" pitchFamily="49" charset="0"/>
              </a:rPr>
              <a:t>Cluster = 5</a:t>
            </a:r>
            <a:endParaRPr lang="en-IN" sz="40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3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# evaluate_model(kmeans3)</a:t>
            </a:r>
          </a:p>
          <a:p>
            <a:pPr marL="0" indent="0">
              <a:buNone/>
            </a:pPr>
            <a:r>
              <a:rPr lang="en-IN" sz="3600" b="0" dirty="0">
                <a:solidFill>
                  <a:srgbClr val="000000"/>
                </a:solidFill>
                <a:effectLst/>
              </a:rPr>
              <a:t>Using </a:t>
            </a:r>
            <a:r>
              <a:rPr lang="en-IN" sz="3600" b="0" i="0" dirty="0">
                <a:solidFill>
                  <a:srgbClr val="212121"/>
                </a:solidFill>
                <a:effectLst/>
              </a:rPr>
              <a:t>Affinity Propagation algorithms</a:t>
            </a:r>
            <a:endParaRPr lang="en-IN" sz="36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IN" sz="3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# evaluate_model(kmeans2)</a:t>
            </a:r>
          </a:p>
          <a:p>
            <a:pPr marL="0" indent="0">
              <a:buNone/>
            </a:pPr>
            <a:r>
              <a:rPr lang="en-IN" sz="4400" i="1" dirty="0">
                <a:solidFill>
                  <a:schemeClr val="accent6">
                    <a:lumMod val="75000"/>
                  </a:schemeClr>
                </a:solidFill>
              </a:rPr>
              <a:t>Assigned Model</a:t>
            </a:r>
          </a:p>
          <a:p>
            <a:pPr marL="0" indent="0">
              <a:buNone/>
            </a:pPr>
            <a:r>
              <a:rPr lang="en-US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# kmeans_cluster = assign_model(kmeans3)</a:t>
            </a:r>
          </a:p>
          <a:p>
            <a:pPr marL="0" indent="0">
              <a:buNone/>
            </a:pPr>
            <a:r>
              <a:rPr lang="en-US" sz="4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# kmeans_cluster</a:t>
            </a:r>
          </a:p>
          <a:p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IN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IN" sz="1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IN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7CD80-D682-F23C-E2CD-6D043AA5FE1C}"/>
              </a:ext>
            </a:extLst>
          </p:cNvPr>
          <p:cNvSpPr txBox="1">
            <a:spLocks/>
          </p:cNvSpPr>
          <p:nvPr/>
        </p:nvSpPr>
        <p:spPr>
          <a:xfrm>
            <a:off x="6650064" y="2038350"/>
            <a:ext cx="4772187" cy="4051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000" i="1" dirty="0">
                <a:solidFill>
                  <a:schemeClr val="accent6">
                    <a:lumMod val="75000"/>
                  </a:schemeClr>
                </a:solidFill>
              </a:rPr>
              <a:t>Analyse the model</a:t>
            </a:r>
            <a:endParaRPr lang="en-US" sz="2000" i="1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AF00DB"/>
                </a:solidFill>
                <a:latin typeface="Courier New" panose="02070309020205020404" pitchFamily="49" charset="0"/>
              </a:rPr>
              <a:t># plot pca cluster plot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AF00DB"/>
                </a:solidFill>
                <a:latin typeface="Courier New" panose="02070309020205020404" pitchFamily="49" charset="0"/>
              </a:rPr>
              <a:t>plot_model(kmeans3, plot = 'cluster')</a:t>
            </a:r>
          </a:p>
          <a:p>
            <a:pPr marL="0" indent="0">
              <a:buNone/>
            </a:pPr>
            <a:r>
              <a:rPr lang="en-IN" sz="1400" dirty="0">
                <a:solidFill>
                  <a:srgbClr val="AF00DB"/>
                </a:solidFill>
                <a:latin typeface="Courier New" panose="02070309020205020404" pitchFamily="49" charset="0"/>
              </a:rPr>
              <a:t># plot elbow</a:t>
            </a:r>
          </a:p>
          <a:p>
            <a:pPr marL="0" indent="0">
              <a:buNone/>
            </a:pPr>
            <a:r>
              <a:rPr lang="en-IN" sz="1400" dirty="0">
                <a:solidFill>
                  <a:srgbClr val="AF00DB"/>
                </a:solidFill>
                <a:latin typeface="Courier New" panose="02070309020205020404" pitchFamily="49" charset="0"/>
              </a:rPr>
              <a:t>plot_model(kmeans3, plot = 'elbow')</a:t>
            </a:r>
          </a:p>
          <a:p>
            <a:pPr marL="0" indent="0">
              <a:lnSpc>
                <a:spcPct val="70000"/>
              </a:lnSpc>
              <a:buNone/>
            </a:pPr>
            <a:endParaRPr lang="en-IN" sz="1100" i="1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IN" sz="2100" i="1" dirty="0">
                <a:solidFill>
                  <a:schemeClr val="accent6">
                    <a:lumMod val="75000"/>
                  </a:schemeClr>
                </a:solidFill>
              </a:rPr>
              <a:t>Prediction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AF00DB"/>
                </a:solidFill>
                <a:latin typeface="Courier New" panose="02070309020205020404" pitchFamily="49" charset="0"/>
              </a:rPr>
              <a:t>predict on the test set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AF00DB"/>
                </a:solidFill>
                <a:latin typeface="Courier New" panose="02070309020205020404" pitchFamily="49" charset="0"/>
              </a:rPr>
              <a:t>kmeans_pred = predict_model(kmeans3, data=data_test)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AF00DB"/>
                </a:solidFill>
                <a:latin typeface="Courier New" panose="02070309020205020404" pitchFamily="49" charset="0"/>
              </a:rPr>
              <a:t>kmeans_pred</a:t>
            </a:r>
          </a:p>
          <a:p>
            <a:pPr marL="0" indent="0">
              <a:buNone/>
            </a:pPr>
            <a:r>
              <a:rPr lang="en-US" sz="2100" i="1" dirty="0">
                <a:solidFill>
                  <a:schemeClr val="accent6">
                    <a:lumMod val="75000"/>
                  </a:schemeClr>
                </a:solidFill>
              </a:rPr>
              <a:t>Save the Model pipeline</a:t>
            </a:r>
          </a:p>
          <a:p>
            <a:pPr marL="0" indent="0">
              <a:buNone/>
            </a:pPr>
            <a:r>
              <a:rPr lang="en-IN" sz="1600" dirty="0">
                <a:solidFill>
                  <a:srgbClr val="AF00DB"/>
                </a:solidFill>
                <a:latin typeface="Courier New" panose="02070309020205020404" pitchFamily="49" charset="0"/>
              </a:rPr>
              <a:t>save_model(kmeans3, 'saved_kmeans_model')</a:t>
            </a:r>
          </a:p>
          <a:p>
            <a:pPr marL="0" indent="0">
              <a:buNone/>
            </a:pPr>
            <a:endParaRPr lang="en-US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2400" i="1" dirty="0">
                <a:solidFill>
                  <a:schemeClr val="accent6">
                    <a:lumMod val="75000"/>
                  </a:schemeClr>
                </a:solidFill>
              </a:rPr>
              <a:t>Log experiments completed for the building of the model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</a:rPr>
              <a:t>logF = get_logs()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</a:rPr>
              <a:t>print(logF)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</a:rPr>
              <a:t>pull()</a:t>
            </a:r>
          </a:p>
          <a:p>
            <a:pPr marL="0" indent="0">
              <a:buNone/>
            </a:pPr>
            <a:br>
              <a:rPr lang="en-US" sz="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endParaRPr lang="en-US" sz="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IN" sz="800" b="0" i="0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IN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IN" sz="1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IN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747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C465EC-ADF8-4003-19B0-30976E595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Sources</a:t>
            </a:r>
            <a:endParaRPr lang="en-IN" sz="8000" dirty="0">
              <a:solidFill>
                <a:srgbClr val="FFFFFF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13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D86C-1D9F-85A2-06C8-C030FC702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anchor="ctr">
            <a:normAutofit/>
          </a:bodyPr>
          <a:lstStyle/>
          <a:p>
            <a:r>
              <a:rPr lang="en-IN" sz="2000" dirty="0">
                <a:solidFill>
                  <a:schemeClr val="tx1">
                    <a:alpha val="80000"/>
                  </a:schemeClr>
                </a:solidFill>
                <a:hlinkClick r:id="rId2"/>
              </a:rPr>
              <a:t>https://pycaret.org/</a:t>
            </a:r>
            <a:endParaRPr lang="en-IN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IN" sz="2000" dirty="0">
                <a:solidFill>
                  <a:schemeClr val="tx1">
                    <a:alpha val="80000"/>
                  </a:schemeClr>
                </a:solidFill>
                <a:hlinkClick r:id="rId3"/>
              </a:rPr>
              <a:t>https://pycaret.gitbook.io/docs/learn-pycaret/</a:t>
            </a:r>
            <a:endParaRPr lang="en-IN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IN" sz="2000" dirty="0">
                <a:solidFill>
                  <a:schemeClr val="tx1">
                    <a:alpha val="80000"/>
                  </a:schemeClr>
                </a:solidFill>
              </a:rPr>
              <a:t>https://www.moez.ai/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038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635097-85B4-51A1-C607-3048642D4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5B2215-88CA-06AF-E06C-E2CFB7AB3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6" name="Graphic 5" descr="Handshake">
            <a:extLst>
              <a:ext uri="{FF2B5EF4-FFF2-40B4-BE49-F238E27FC236}">
                <a16:creationId xmlns:a16="http://schemas.microsoft.com/office/drawing/2014/main" id="{8980697F-E574-04C9-7D4B-16DF03765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9416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0c539aa-3d5b-4adf-84d5-24d0399419c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DCF57357759D4D9EB347AF3BB56DAF" ma:contentTypeVersion="8" ma:contentTypeDescription="Create a new document." ma:contentTypeScope="" ma:versionID="557aceef865a48af785a30efc5df9986">
  <xsd:schema xmlns:xsd="http://www.w3.org/2001/XMLSchema" xmlns:xs="http://www.w3.org/2001/XMLSchema" xmlns:p="http://schemas.microsoft.com/office/2006/metadata/properties" xmlns:ns3="00c539aa-3d5b-4adf-84d5-24d0399419c8" xmlns:ns4="fb95040c-9c6d-42f5-8fd2-4b4fcb1fdfc0" targetNamespace="http://schemas.microsoft.com/office/2006/metadata/properties" ma:root="true" ma:fieldsID="bd9f08ab4232a2b190ee028298f3c9a3" ns3:_="" ns4:_="">
    <xsd:import namespace="00c539aa-3d5b-4adf-84d5-24d0399419c8"/>
    <xsd:import namespace="fb95040c-9c6d-42f5-8fd2-4b4fcb1fdfc0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c539aa-3d5b-4adf-84d5-24d0399419c8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95040c-9c6d-42f5-8fd2-4b4fcb1fdfc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D9C7267-D738-49A8-BDDF-C652DF8E5B81}">
  <ds:schemaRefs>
    <ds:schemaRef ds:uri="http://purl.org/dc/dcmitype/"/>
    <ds:schemaRef ds:uri="fb95040c-9c6d-42f5-8fd2-4b4fcb1fdfc0"/>
    <ds:schemaRef ds:uri="http://schemas.microsoft.com/office/2006/documentManagement/types"/>
    <ds:schemaRef ds:uri="http://purl.org/dc/elements/1.1/"/>
    <ds:schemaRef ds:uri="http://purl.org/dc/terms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00c539aa-3d5b-4adf-84d5-24d0399419c8"/>
  </ds:schemaRefs>
</ds:datastoreItem>
</file>

<file path=customXml/itemProps2.xml><?xml version="1.0" encoding="utf-8"?>
<ds:datastoreItem xmlns:ds="http://schemas.openxmlformats.org/officeDocument/2006/customXml" ds:itemID="{5BBCAA3F-A371-404A-9C23-50EC06D55F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4761F31-FC8A-42BD-805F-F1F68EE387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c539aa-3d5b-4adf-84d5-24d0399419c8"/>
    <ds:schemaRef ds:uri="fb95040c-9c6d-42f5-8fd2-4b4fcb1fdf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1445</TotalTime>
  <Words>596</Words>
  <Application>Microsoft Office PowerPoint</Application>
  <PresentationFormat>Widescreen</PresentationFormat>
  <Paragraphs>108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__Inter_46a1ea</vt:lpstr>
      <vt:lpstr>Arial</vt:lpstr>
      <vt:lpstr>Calibri</vt:lpstr>
      <vt:lpstr>Calibri Light</vt:lpstr>
      <vt:lpstr>Courier New</vt:lpstr>
      <vt:lpstr>Roboto</vt:lpstr>
      <vt:lpstr>Wingdings</vt:lpstr>
      <vt:lpstr>Office Theme</vt:lpstr>
      <vt:lpstr>PowerPoint Presentation</vt:lpstr>
      <vt:lpstr>Why PyCaret ?</vt:lpstr>
      <vt:lpstr>What is the ML Life Cycle?</vt:lpstr>
      <vt:lpstr>Machine Learning use-cases supported in PyCaret</vt:lpstr>
      <vt:lpstr>Regression Module-Use Case</vt:lpstr>
      <vt:lpstr>Clustering Module-Use Case</vt:lpstr>
      <vt:lpstr>Sources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Pycaret -Library</dc:title>
  <dc:creator>Abhijeet Choudhari</dc:creator>
  <cp:lastModifiedBy>Abhijeet Choudhari</cp:lastModifiedBy>
  <cp:revision>17</cp:revision>
  <dcterms:created xsi:type="dcterms:W3CDTF">2024-03-10T14:33:18Z</dcterms:created>
  <dcterms:modified xsi:type="dcterms:W3CDTF">2024-03-21T02:42:35Z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0x0101002BDCF57357759D4D9EB347AF3BB56DAF</vt:lpwstr>
  </property>
</Properties>
</file>

<file path=docProps/thumbnail.jpeg>
</file>